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7"/>
  </p:notesMasterIdLst>
  <p:sldIdLst>
    <p:sldId id="260" r:id="rId2"/>
    <p:sldId id="257" r:id="rId3"/>
    <p:sldId id="263" r:id="rId4"/>
    <p:sldId id="261" r:id="rId5"/>
    <p:sldId id="264" r:id="rId6"/>
    <p:sldId id="265" r:id="rId7"/>
    <p:sldId id="266" r:id="rId8"/>
    <p:sldId id="267" r:id="rId9"/>
    <p:sldId id="295" r:id="rId10"/>
    <p:sldId id="268" r:id="rId11"/>
    <p:sldId id="297" r:id="rId12"/>
    <p:sldId id="270" r:id="rId13"/>
    <p:sldId id="272" r:id="rId14"/>
    <p:sldId id="271" r:id="rId15"/>
    <p:sldId id="273" r:id="rId16"/>
    <p:sldId id="300" r:id="rId17"/>
    <p:sldId id="298" r:id="rId18"/>
    <p:sldId id="299" r:id="rId19"/>
    <p:sldId id="279" r:id="rId20"/>
    <p:sldId id="280" r:id="rId21"/>
    <p:sldId id="281" r:id="rId22"/>
    <p:sldId id="282" r:id="rId23"/>
    <p:sldId id="283" r:id="rId24"/>
    <p:sldId id="285" r:id="rId25"/>
    <p:sldId id="301" r:id="rId26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2">
          <p15:clr>
            <a:srgbClr val="A4A3A4"/>
          </p15:clr>
        </p15:guide>
        <p15:guide id="2" pos="711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 showGuides="1">
      <p:cViewPr varScale="1">
        <p:scale>
          <a:sx n="124" d="100"/>
          <a:sy n="124" d="100"/>
        </p:scale>
        <p:origin x="544" y="168"/>
      </p:cViewPr>
      <p:guideLst>
        <p:guide orient="horz" pos="1642"/>
        <p:guide pos="711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642126-88D0-344C-849D-0809443E1DA8}" type="datetimeFigureOut">
              <a:rPr lang="en-US" smtClean="0"/>
              <a:t>2/25/25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C31549-6700-7644-9BC3-2082C0ED8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486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 userDrawn="1"/>
        </p:nvSpPr>
        <p:spPr>
          <a:xfrm>
            <a:off x="-6940" y="-20820"/>
            <a:ext cx="12211242" cy="1143161"/>
          </a:xfrm>
          <a:prstGeom prst="rect">
            <a:avLst/>
          </a:prstGeom>
          <a:solidFill>
            <a:srgbClr val="DC44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itle 1"/>
          <p:cNvSpPr>
            <a:spLocks noGrp="1"/>
          </p:cNvSpPr>
          <p:nvPr>
            <p:ph type="ctrTitle" hasCustomPrompt="1"/>
          </p:nvPr>
        </p:nvSpPr>
        <p:spPr>
          <a:xfrm>
            <a:off x="914162" y="2732722"/>
            <a:ext cx="10360501" cy="10832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>
                <a:solidFill>
                  <a:srgbClr val="DC4400"/>
                </a:solidFill>
                <a:latin typeface="Impact"/>
                <a:cs typeface="Impac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8324" y="3835235"/>
            <a:ext cx="8532178" cy="132782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buNone/>
              <a:defRPr sz="2800" baseline="0">
                <a:solidFill>
                  <a:schemeClr val="tx1"/>
                </a:solidFill>
                <a:latin typeface="Verdana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Presenter(s) 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pic>
        <p:nvPicPr>
          <p:cNvPr id="41" name="Picture 40" descr="OSU_horizontal_2C_W_over_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61" y="155700"/>
            <a:ext cx="2515086" cy="802078"/>
          </a:xfrm>
          <a:prstGeom prst="rect">
            <a:avLst/>
          </a:prstGeom>
        </p:spPr>
      </p:pic>
      <p:pic>
        <p:nvPicPr>
          <p:cNvPr id="7" name="Picture 6" descr="COE_NSE_Verdana_White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523" y="460024"/>
            <a:ext cx="50165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4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12979" y="1250845"/>
            <a:ext cx="10362867" cy="1193114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DC4400"/>
                </a:solidFill>
                <a:latin typeface="Impact"/>
                <a:cs typeface="Impac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912979" y="2443959"/>
            <a:ext cx="10362867" cy="3682206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Verdana"/>
                <a:cs typeface="Verdana"/>
              </a:defRPr>
            </a:lvl1pPr>
            <a:lvl2pPr algn="l">
              <a:defRPr>
                <a:latin typeface="Verdana"/>
                <a:cs typeface="Verdana"/>
              </a:defRPr>
            </a:lvl2pPr>
            <a:lvl3pPr algn="l">
              <a:defRPr>
                <a:latin typeface="Verdana"/>
                <a:cs typeface="Verdana"/>
              </a:defRPr>
            </a:lvl3pPr>
            <a:lvl4pPr algn="l">
              <a:defRPr>
                <a:latin typeface="Verdana"/>
                <a:cs typeface="Verdana"/>
              </a:defRPr>
            </a:lvl4pPr>
            <a:lvl5pPr algn="l">
              <a:defRPr>
                <a:latin typeface="Verdana"/>
                <a:cs typeface="Verdan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2979" y="6356351"/>
            <a:ext cx="254052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fld id="{A6F4F4DD-D3B1-8B46-8D3E-25268F744BDB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5326" y="6356351"/>
            <a:ext cx="2555430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Verdana"/>
                <a:cs typeface="Verdana"/>
              </a:defRPr>
            </a:lvl1pPr>
          </a:lstStyle>
          <a:p>
            <a:fld id="{A9F06186-681F-7246-9274-0E5FA005C98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OSU_COE_horizontal_2C_O_over_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643" y="324700"/>
            <a:ext cx="2805112" cy="80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033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SU_COE_horizontal_2C_O_over_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643" y="324700"/>
            <a:ext cx="2805112" cy="80229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927889" y="2832443"/>
            <a:ext cx="10362867" cy="119311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DC4400"/>
                </a:solidFill>
                <a:latin typeface="Impact"/>
                <a:cs typeface="Impac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2979" y="6356351"/>
            <a:ext cx="254052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fld id="{929D2890-A238-744D-A3C0-C49322D6D88B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5326" y="6356351"/>
            <a:ext cx="2555430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Verdana"/>
                <a:cs typeface="Verdana"/>
              </a:defRPr>
            </a:lvl1pPr>
          </a:lstStyle>
          <a:p>
            <a:fld id="{A9F06186-681F-7246-9274-0E5FA005C9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974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SU_COE_horizontal_2C_O_over_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643" y="324700"/>
            <a:ext cx="2805112" cy="802297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2979" y="6356351"/>
            <a:ext cx="254052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fld id="{491F2B9C-93B0-A046-A139-CB3FBFD13D3A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5326" y="6356351"/>
            <a:ext cx="2555430" cy="365125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Verdana"/>
                <a:cs typeface="Verdana"/>
              </a:defRPr>
            </a:lvl1pPr>
          </a:lstStyle>
          <a:p>
            <a:fld id="{A9F06186-681F-7246-9274-0E5FA005C9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626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034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Deterministic Particle Transport for Thermal Radiative Transfer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3" y="4338668"/>
            <a:ext cx="8532178" cy="1327821"/>
          </a:xfrm>
        </p:spPr>
        <p:txBody>
          <a:bodyPr/>
          <a:lstStyle/>
          <a:p>
            <a:r>
              <a:rPr lang="en-US" dirty="0"/>
              <a:t>Benji Estrada</a:t>
            </a:r>
          </a:p>
          <a:p>
            <a:r>
              <a:rPr lang="en-US" dirty="0"/>
              <a:t>2/15/2025</a:t>
            </a:r>
          </a:p>
        </p:txBody>
      </p:sp>
    </p:spTree>
    <p:extLst>
      <p:ext uri="{BB962C8B-B14F-4D97-AF65-F5344CB8AC3E}">
        <p14:creationId xmlns:p14="http://schemas.microsoft.com/office/powerpoint/2010/main" val="994456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E516E-4DAC-6D31-AE30-1B379F21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Surface Source Particles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94ABEB-FC7D-9F77-BF7E-1C6B66EBAF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800" dirty="0"/>
                  <a:t>In IMC, for a surface on the left boundary emitting rightward, the PDF for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800" dirty="0"/>
                  <a:t> is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endParaRPr lang="en-US" sz="2800" dirty="0"/>
              </a:p>
              <a:p>
                <a:r>
                  <a:rPr lang="en-US" sz="2800" dirty="0"/>
                  <a:t>For DPT, we use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sz="2800" dirty="0"/>
                  <a:t>.</a:t>
                </a:r>
              </a:p>
              <a:p>
                <a:r>
                  <a:rPr lang="en-US" sz="2800" dirty="0"/>
                  <a:t>The resulting energy-weight of a surface-source particle would then be a function of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sz="2800" dirty="0"/>
                  <a:t> and equal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𝑎𝑐</m:t>
                        </m:r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den>
                    </m:f>
                    <m:sSubSup>
                      <m:sSub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bSup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num>
                      <m:den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800" dirty="0"/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2800" dirty="0"/>
                  <a:t> is the number of surface particles.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94ABEB-FC7D-9F77-BF7E-1C6B66EBAF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02" t="-17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F6CEE6-53A3-6101-A4AD-041D5E5A0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621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5B9A0-F2D5-E8EF-A5C7-A13A6693C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Control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D9D153-F072-9B52-998E-7117C1E1C52E}"/>
              </a:ext>
            </a:extLst>
          </p:cNvPr>
          <p:cNvSpPr txBox="1"/>
          <p:nvPr/>
        </p:nvSpPr>
        <p:spPr>
          <a:xfrm>
            <a:off x="6515909" y="2744833"/>
            <a:ext cx="20773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blue particles are the particles that will be emitted in the next time-step.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red particle’s energy will be re-mapped to the closest grid point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A35416B-BA26-8911-39F3-54288B955B5A}"/>
              </a:ext>
            </a:extLst>
          </p:cNvPr>
          <p:cNvGrpSpPr/>
          <p:nvPr/>
        </p:nvGrpSpPr>
        <p:grpSpPr>
          <a:xfrm>
            <a:off x="912979" y="2220125"/>
            <a:ext cx="5313702" cy="4026586"/>
            <a:chOff x="4168065" y="373569"/>
            <a:chExt cx="5313702" cy="402658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4A7BED3-353E-D067-9C1D-E96B47D3E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8065" y="373569"/>
              <a:ext cx="5313702" cy="4026586"/>
            </a:xfrm>
            <a:prstGeom prst="rect">
              <a:avLst/>
            </a:prstGeom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A406A48-F005-E971-8990-674E391412BD}"/>
                </a:ext>
              </a:extLst>
            </p:cNvPr>
            <p:cNvCxnSpPr/>
            <p:nvPr/>
          </p:nvCxnSpPr>
          <p:spPr>
            <a:xfrm flipH="1">
              <a:off x="5424257" y="3608828"/>
              <a:ext cx="257452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2395D83-B1AA-7A49-43A8-233265E656C0}"/>
                </a:ext>
              </a:extLst>
            </p:cNvPr>
            <p:cNvCxnSpPr>
              <a:cxnSpLocks/>
            </p:cNvCxnSpPr>
            <p:nvPr/>
          </p:nvCxnSpPr>
          <p:spPr>
            <a:xfrm>
              <a:off x="7270812" y="2610035"/>
              <a:ext cx="221617" cy="14183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D15871-9A92-E8FE-901E-28D37105E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460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DB7D-C1DC-4B19-5AB0-8E02BFD11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Implicit Capture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5AA4D0-AD62-6712-DEFD-FBFED6CD51C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800" dirty="0"/>
                  <a:t>Implicit capture, or </a:t>
                </a:r>
                <a:r>
                  <a:rPr lang="en-US" sz="2800" i="1" dirty="0"/>
                  <a:t>absorption weighting</a:t>
                </a:r>
                <a:r>
                  <a:rPr lang="en-US" sz="2800" dirty="0"/>
                  <a:t>, is a widely used variance reduction technique. Instead of depositing all of the particle’s energy-weight with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800" dirty="0"/>
                  <a:t> upon a collision event, we deposit the fraction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800" dirty="0"/>
                  <a:t> of its energy-weight into the material and continue to follow the fraction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1−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/>
                  <a:t> of its energy-weight in the radiation.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85AA4D0-AD62-6712-DEFD-FBFED6CD51C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02" t="-17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D84E66-03A8-418D-63A3-1CECD3B43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008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6FC78-19AE-0305-1860-BF4AB1C1B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A note on Implicit Capture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E6D76-8E6D-FF92-49A4-95FEBF58A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We get better statistics at the cost of longer histories.</a:t>
            </a:r>
          </a:p>
          <a:p>
            <a:r>
              <a:rPr lang="en-US" sz="2800" dirty="0"/>
              <a:t>Very helpful in radiative transfer, because we often want global or semi-global answers.</a:t>
            </a:r>
          </a:p>
          <a:p>
            <a:r>
              <a:rPr lang="en-US" sz="2800" dirty="0"/>
              <a:t>Some of the math behind this will help us tackle scattering.</a:t>
            </a:r>
          </a:p>
          <a:p>
            <a:r>
              <a:rPr lang="en-US" sz="2800" dirty="0"/>
              <a:t>Fun fact: this is the default treatment for particles in MCNP.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DB3A3B-1383-1B0B-5930-DCB0DD493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677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0390-B2F2-8646-3539-2C1B3B8CF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IMC Scattering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E899B9-B80D-D87D-71C3-35E76F8FE8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In IMC, random numbers are used for </a:t>
                </a:r>
                <a:r>
                  <a:rPr lang="en-US" dirty="0" err="1"/>
                  <a:t>d_scatter</a:t>
                </a:r>
                <a:r>
                  <a:rPr lang="en-US" dirty="0"/>
                  <a:t> and new angle to scatter at:</a:t>
                </a: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𝑠𝑐𝑎𝑡𝑡𝑒𝑟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fName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𝜉</m:t>
                              </m:r>
                            </m:e>
                          </m:func>
                        </m:num>
                        <m:den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d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=−1+2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𝜉</m:t>
                    </m:r>
                  </m:oMath>
                </a14:m>
                <a:r>
                  <a:rPr lang="en-US" dirty="0"/>
                  <a:t>, for isotropic scattering</a:t>
                </a:r>
              </a:p>
              <a:p>
                <a:endParaRPr lang="en-US" dirty="0"/>
              </a:p>
              <a:p>
                <a:r>
                  <a:rPr lang="en-US" dirty="0"/>
                  <a:t>So, how do we do scattering without RNs?</a:t>
                </a:r>
              </a:p>
              <a:p>
                <a:pPr marL="0" indent="0" algn="ctr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E899B9-B80D-D87D-71C3-35E76F8FE8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69" t="-2062" r="-1346" b="-9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3BB506-D6A7-C9BC-E5D9-1F4AFE3BB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330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46D6D-8439-7DB5-A074-E73F93596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Scattering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A2BE7-9FD1-2A5D-3717-58479E7FF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will be analogous to implicit capture; we will remove scattering events from the collision kernel. If we are using both implicit capture and scattering, then particles will no longer undergo collisions.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B0D12E-7FA2-8AEF-599A-83309B583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288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B6916-C466-6A9E-D9A3-0A4B085F2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Scattering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456E9-328F-A6D8-EAA9-EBFF48101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to do something with that scattered energy.</a:t>
            </a:r>
          </a:p>
          <a:p>
            <a:r>
              <a:rPr lang="en-US" dirty="0"/>
              <a:t>We will make more particles and do some heavy math to figure out where to put those particles and put a distribution on the scattered energy in space and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55DFDF-1C36-C536-C264-46E13DE5F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589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FF53C-3C95-21D3-5B19-1BBC2405F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Numerical Results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E59EFF-5C42-CBD0-BEF7-BEF67F896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232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D9B5D-9103-2CC4-B4EA-4EC8B4000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</a:t>
            </a:r>
            <a:r>
              <a:rPr lang="en-US" dirty="0"/>
              <a:t>-Olson Benchmark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9BDAA-3CD2-0D9C-131E-06D69C11D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1-D, half-space, non-equilibrium problem in an </a:t>
            </a:r>
            <a:r>
              <a:rPr lang="en-US" sz="2400" dirty="0" err="1"/>
              <a:t>isotropically</a:t>
            </a:r>
            <a:r>
              <a:rPr lang="en-US" sz="2400" dirty="0"/>
              <a:t> scattering medium.</a:t>
            </a:r>
          </a:p>
          <a:p>
            <a:r>
              <a:rPr lang="en-US" sz="2400" dirty="0"/>
              <a:t>Material starts cold and unit radiation source is turned on.</a:t>
            </a:r>
          </a:p>
          <a:p>
            <a:r>
              <a:rPr lang="en-US" sz="2400" dirty="0"/>
              <a:t>For the IMC solution, the following parameters were used: 1000 cycles with </a:t>
            </a:r>
            <a:r>
              <a:rPr lang="el-GR" sz="2400" dirty="0"/>
              <a:t>Δ𝑡 = 0.01, Δ𝑥 = 0.0</a:t>
            </a:r>
            <a:r>
              <a:rPr lang="en-US" sz="2400" dirty="0"/>
              <a:t>5</a:t>
            </a:r>
            <a:r>
              <a:rPr lang="el-GR" sz="2400" dirty="0"/>
              <a:t>, </a:t>
            </a:r>
            <a:r>
              <a:rPr lang="en-US" sz="2400" dirty="0"/>
              <a:t>and 1000 source particles per time-step. </a:t>
            </a:r>
          </a:p>
          <a:p>
            <a:r>
              <a:rPr lang="en-US" sz="2400" dirty="0"/>
              <a:t>For the DPT solution, the following parameters were used: 1000 cycles with </a:t>
            </a:r>
            <a:r>
              <a:rPr lang="el-GR" sz="2400" dirty="0"/>
              <a:t>Δ𝑡 = 0.01, Δ𝑥 = 0.0</a:t>
            </a:r>
            <a:r>
              <a:rPr lang="en-US" sz="2400" dirty="0"/>
              <a:t>5</a:t>
            </a:r>
            <a:r>
              <a:rPr lang="el-GR" sz="2400" dirty="0"/>
              <a:t>, </a:t>
            </a:r>
            <a:r>
              <a:rPr lang="en-US" sz="2400" dirty="0"/>
              <a:t>and 𝑁𝑥 = 3, 𝑁𝜇 = 8, 𝑁𝑡 = 3.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DDD51D-54FF-C976-C04C-B8C4CC23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339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D9050-0DB0-C200-9028-00D2F0DDC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Radiation Energy Density – IMC vs DPT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1863C-107D-B75B-5676-67CF13072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8" name="Picture 7" descr="A graph of a function&#10;&#10;Description automatically generated">
            <a:extLst>
              <a:ext uri="{FF2B5EF4-FFF2-40B4-BE49-F238E27FC236}">
                <a16:creationId xmlns:a16="http://schemas.microsoft.com/office/drawing/2014/main" id="{5302504D-0784-A7C7-5FB9-9D946D53F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9236" y="2215047"/>
            <a:ext cx="4392180" cy="3768965"/>
          </a:xfrm>
          <a:prstGeom prst="rect">
            <a:avLst/>
          </a:prstGeom>
        </p:spPr>
      </p:pic>
      <p:pic>
        <p:nvPicPr>
          <p:cNvPr id="12" name="Picture 11" descr="A graph of a function&#10;&#10;Description automatically generated">
            <a:extLst>
              <a:ext uri="{FF2B5EF4-FFF2-40B4-BE49-F238E27FC236}">
                <a16:creationId xmlns:a16="http://schemas.microsoft.com/office/drawing/2014/main" id="{02289581-6EED-E476-DCA7-04F9BBB69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409" y="2215047"/>
            <a:ext cx="4392180" cy="376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235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basics on TRT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92A32340-499C-28DC-D319-6B8F5A1CB5E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" y="3007764"/>
                <a:ext cx="12188824" cy="2843571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0" smtClean="0">
                              <a:latin typeface="Cambria Math" panose="02040503050406030204" pitchFamily="18" charset="0"/>
                            </a:rPr>
                            <m:t>𝛀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⋅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0" smtClean="0">
                              <a:latin typeface="Cambria Math" panose="02040503050406030204" pitchFamily="18" charset="0"/>
                            </a:rPr>
                            <m:t>𝛀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𝐼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1" i="0" smtClean="0">
                              <a:latin typeface="Cambria Math" panose="02040503050406030204" pitchFamily="18" charset="0"/>
                            </a:rPr>
                            <m:t>𝛀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𝐵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𝜈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sup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4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𝜈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)(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1" i="1" smtClean="0"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1" i="0" smtClean="0">
                                      <a:latin typeface="Cambria Math" panose="02040503050406030204" pitchFamily="18" charset="0"/>
                                    </a:rPr>
                                    <m:t>𝛀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𝜈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d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𝜈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d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𝜈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𝑄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92A32340-499C-28DC-D319-6B8F5A1CB5E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" y="3007764"/>
                <a:ext cx="12188824" cy="2843571"/>
              </a:xfrm>
              <a:blipFill>
                <a:blip r:embed="rId2"/>
                <a:stretch>
                  <a:fillRect b="-9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709C42BD-8BCE-C4F6-6F9A-0DC432206047}"/>
              </a:ext>
            </a:extLst>
          </p:cNvPr>
          <p:cNvGrpSpPr/>
          <p:nvPr/>
        </p:nvGrpSpPr>
        <p:grpSpPr>
          <a:xfrm>
            <a:off x="716777" y="2070778"/>
            <a:ext cx="2046971" cy="1771761"/>
            <a:chOff x="716777" y="2492014"/>
            <a:chExt cx="2046971" cy="177176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D349D51-B99D-8F73-BB0C-830C8646D734}"/>
                </a:ext>
              </a:extLst>
            </p:cNvPr>
            <p:cNvGrpSpPr/>
            <p:nvPr/>
          </p:nvGrpSpPr>
          <p:grpSpPr>
            <a:xfrm>
              <a:off x="801384" y="2845942"/>
              <a:ext cx="1962364" cy="1417833"/>
              <a:chOff x="801384" y="2845942"/>
              <a:chExt cx="1962364" cy="1417833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A3EBA80-DA6A-7923-D51E-DE49C00A9BE5}"/>
                  </a:ext>
                </a:extLst>
              </p:cNvPr>
              <p:cNvSpPr/>
              <p:nvPr/>
            </p:nvSpPr>
            <p:spPr>
              <a:xfrm>
                <a:off x="801384" y="3429000"/>
                <a:ext cx="1962364" cy="834775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DB3FBC38-4F11-A3AB-C9BA-21DAF8372D6F}"/>
                  </a:ext>
                </a:extLst>
              </p:cNvPr>
              <p:cNvCxnSpPr>
                <a:cxnSpLocks/>
                <a:endCxn id="8" idx="0"/>
              </p:cNvCxnSpPr>
              <p:nvPr/>
            </p:nvCxnSpPr>
            <p:spPr>
              <a:xfrm>
                <a:off x="1782566" y="2845942"/>
                <a:ext cx="0" cy="58305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3551502-DE5C-152A-A555-7228D3E0F116}"/>
                </a:ext>
              </a:extLst>
            </p:cNvPr>
            <p:cNvSpPr txBox="1"/>
            <p:nvPr/>
          </p:nvSpPr>
          <p:spPr>
            <a:xfrm>
              <a:off x="716777" y="2492014"/>
              <a:ext cx="20469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Temporal streaming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0A9624-A3AF-7893-EAB9-3B58F86D6D79}"/>
              </a:ext>
            </a:extLst>
          </p:cNvPr>
          <p:cNvGrpSpPr/>
          <p:nvPr/>
        </p:nvGrpSpPr>
        <p:grpSpPr>
          <a:xfrm>
            <a:off x="3049712" y="2087205"/>
            <a:ext cx="2066818" cy="1632044"/>
            <a:chOff x="801384" y="2457336"/>
            <a:chExt cx="2066818" cy="163204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1648837-2279-7595-0EC7-F49200984608}"/>
                </a:ext>
              </a:extLst>
            </p:cNvPr>
            <p:cNvGrpSpPr/>
            <p:nvPr/>
          </p:nvGrpSpPr>
          <p:grpSpPr>
            <a:xfrm>
              <a:off x="801384" y="2861346"/>
              <a:ext cx="2066818" cy="1228034"/>
              <a:chOff x="801384" y="2861346"/>
              <a:chExt cx="2066818" cy="1228034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7C1EFEEB-3308-238E-D51B-17E94C1037CB}"/>
                  </a:ext>
                </a:extLst>
              </p:cNvPr>
              <p:cNvSpPr/>
              <p:nvPr/>
            </p:nvSpPr>
            <p:spPr>
              <a:xfrm>
                <a:off x="801384" y="3627043"/>
                <a:ext cx="2066818" cy="462337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F788CD2B-0F25-F16A-4270-CEC35409D418}"/>
                  </a:ext>
                </a:extLst>
              </p:cNvPr>
              <p:cNvCxnSpPr>
                <a:cxnSpLocks/>
                <a:endCxn id="18" idx="0"/>
              </p:cNvCxnSpPr>
              <p:nvPr/>
            </p:nvCxnSpPr>
            <p:spPr>
              <a:xfrm>
                <a:off x="1834793" y="2861346"/>
                <a:ext cx="0" cy="76569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6BD9840-6581-815B-03CA-5BBCF7E93946}"/>
                </a:ext>
              </a:extLst>
            </p:cNvPr>
            <p:cNvSpPr txBox="1"/>
            <p:nvPr/>
          </p:nvSpPr>
          <p:spPr>
            <a:xfrm>
              <a:off x="933585" y="2457336"/>
              <a:ext cx="18024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Spatial streaming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201556-A858-B003-1439-3342FDB3D3BF}"/>
              </a:ext>
            </a:extLst>
          </p:cNvPr>
          <p:cNvGrpSpPr/>
          <p:nvPr/>
        </p:nvGrpSpPr>
        <p:grpSpPr>
          <a:xfrm>
            <a:off x="5409467" y="2087205"/>
            <a:ext cx="2635197" cy="1632044"/>
            <a:chOff x="801383" y="2457336"/>
            <a:chExt cx="2635197" cy="163204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5112D14-BFE7-1112-0388-AE05322C6D4A}"/>
                </a:ext>
              </a:extLst>
            </p:cNvPr>
            <p:cNvGrpSpPr/>
            <p:nvPr/>
          </p:nvGrpSpPr>
          <p:grpSpPr>
            <a:xfrm>
              <a:off x="801383" y="2861346"/>
              <a:ext cx="2635197" cy="1228034"/>
              <a:chOff x="801383" y="2861346"/>
              <a:chExt cx="2635197" cy="1228034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9119E49-9DB8-E834-3E2A-A0ADC5C9E7B8}"/>
                  </a:ext>
                </a:extLst>
              </p:cNvPr>
              <p:cNvSpPr/>
              <p:nvPr/>
            </p:nvSpPr>
            <p:spPr>
              <a:xfrm>
                <a:off x="801383" y="3627043"/>
                <a:ext cx="2635197" cy="462337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B3B72F21-2303-9A14-8AE5-3E5D980A63C8}"/>
                  </a:ext>
                </a:extLst>
              </p:cNvPr>
              <p:cNvCxnSpPr>
                <a:cxnSpLocks/>
                <a:endCxn id="27" idx="0"/>
              </p:cNvCxnSpPr>
              <p:nvPr/>
            </p:nvCxnSpPr>
            <p:spPr>
              <a:xfrm>
                <a:off x="2118981" y="2861346"/>
                <a:ext cx="1" cy="76569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3E31E9D-6CAD-F21E-02D2-2136EC4EF881}"/>
                </a:ext>
              </a:extLst>
            </p:cNvPr>
            <p:cNvSpPr txBox="1"/>
            <p:nvPr/>
          </p:nvSpPr>
          <p:spPr>
            <a:xfrm>
              <a:off x="1003419" y="2457336"/>
              <a:ext cx="22311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Collisional Absorption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2C3861-4E4A-50D9-F4CD-EE2563FA7A8B}"/>
              </a:ext>
            </a:extLst>
          </p:cNvPr>
          <p:cNvGrpSpPr/>
          <p:nvPr/>
        </p:nvGrpSpPr>
        <p:grpSpPr>
          <a:xfrm>
            <a:off x="10571457" y="2076446"/>
            <a:ext cx="1223925" cy="1754529"/>
            <a:chOff x="1986533" y="2334852"/>
            <a:chExt cx="1223925" cy="1754529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378889B-E6C1-983F-E508-4A7BE3B35638}"/>
                </a:ext>
              </a:extLst>
            </p:cNvPr>
            <p:cNvGrpSpPr/>
            <p:nvPr/>
          </p:nvGrpSpPr>
          <p:grpSpPr>
            <a:xfrm>
              <a:off x="2315957" y="2704184"/>
              <a:ext cx="565079" cy="1385197"/>
              <a:chOff x="2315957" y="2704184"/>
              <a:chExt cx="565079" cy="1385197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E4A0CB0-A77B-FFB7-F045-53C3D665E34D}"/>
                  </a:ext>
                </a:extLst>
              </p:cNvPr>
              <p:cNvSpPr/>
              <p:nvPr/>
            </p:nvSpPr>
            <p:spPr>
              <a:xfrm>
                <a:off x="2315957" y="3323685"/>
                <a:ext cx="565079" cy="765696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6174BCBC-F05E-73E9-241D-377E28C4FE12}"/>
                  </a:ext>
                </a:extLst>
              </p:cNvPr>
              <p:cNvCxnSpPr>
                <a:cxnSpLocks/>
                <a:stCxn id="33" idx="2"/>
                <a:endCxn id="34" idx="0"/>
              </p:cNvCxnSpPr>
              <p:nvPr/>
            </p:nvCxnSpPr>
            <p:spPr>
              <a:xfrm>
                <a:off x="2598496" y="2704184"/>
                <a:ext cx="1" cy="61950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B042F55-B1B5-82CA-05ED-D5BFD9DFD266}"/>
                </a:ext>
              </a:extLst>
            </p:cNvPr>
            <p:cNvSpPr txBox="1"/>
            <p:nvPr/>
          </p:nvSpPr>
          <p:spPr>
            <a:xfrm>
              <a:off x="1986533" y="2334852"/>
              <a:ext cx="12239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Ext. Source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69120FA-4C8B-953B-7591-F4941A62F950}"/>
              </a:ext>
            </a:extLst>
          </p:cNvPr>
          <p:cNvGrpSpPr/>
          <p:nvPr/>
        </p:nvGrpSpPr>
        <p:grpSpPr>
          <a:xfrm>
            <a:off x="8377300" y="2076446"/>
            <a:ext cx="2194158" cy="1613639"/>
            <a:chOff x="801384" y="2475741"/>
            <a:chExt cx="2194158" cy="161363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7E84EDD9-B2DB-FD4B-BC69-008054AF46EA}"/>
                </a:ext>
              </a:extLst>
            </p:cNvPr>
            <p:cNvGrpSpPr/>
            <p:nvPr/>
          </p:nvGrpSpPr>
          <p:grpSpPr>
            <a:xfrm>
              <a:off x="801384" y="2855832"/>
              <a:ext cx="2194158" cy="1233548"/>
              <a:chOff x="801384" y="2855832"/>
              <a:chExt cx="2194158" cy="1233548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AFED1226-F6AD-99A5-2FA3-982250CC5DD1}"/>
                  </a:ext>
                </a:extLst>
              </p:cNvPr>
              <p:cNvSpPr/>
              <p:nvPr/>
            </p:nvSpPr>
            <p:spPr>
              <a:xfrm>
                <a:off x="801384" y="3627043"/>
                <a:ext cx="2194158" cy="462337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7CBE1F94-93BA-DF86-BEAC-1D762D43A8FD}"/>
                  </a:ext>
                </a:extLst>
              </p:cNvPr>
              <p:cNvCxnSpPr>
                <a:cxnSpLocks/>
                <a:endCxn id="43" idx="0"/>
              </p:cNvCxnSpPr>
              <p:nvPr/>
            </p:nvCxnSpPr>
            <p:spPr>
              <a:xfrm flipH="1">
                <a:off x="1898463" y="2855832"/>
                <a:ext cx="1" cy="77121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C87F75-AF67-6617-D33F-D6802EA4827B}"/>
                </a:ext>
              </a:extLst>
            </p:cNvPr>
            <p:cNvSpPr txBox="1"/>
            <p:nvPr/>
          </p:nvSpPr>
          <p:spPr>
            <a:xfrm>
              <a:off x="978179" y="2475741"/>
              <a:ext cx="18405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Thermal Emission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8132B42-A0C3-F8D1-A6B5-7929AC815BC7}"/>
              </a:ext>
            </a:extLst>
          </p:cNvPr>
          <p:cNvGrpSpPr/>
          <p:nvPr/>
        </p:nvGrpSpPr>
        <p:grpSpPr>
          <a:xfrm>
            <a:off x="1397653" y="4539250"/>
            <a:ext cx="2298963" cy="1828634"/>
            <a:chOff x="731545" y="2435141"/>
            <a:chExt cx="2298963" cy="1828634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C15494E9-6EA1-73A9-2117-6992584A936B}"/>
                </a:ext>
              </a:extLst>
            </p:cNvPr>
            <p:cNvGrpSpPr/>
            <p:nvPr/>
          </p:nvGrpSpPr>
          <p:grpSpPr>
            <a:xfrm>
              <a:off x="801384" y="2861346"/>
              <a:ext cx="2159286" cy="1402429"/>
              <a:chOff x="801384" y="2861346"/>
              <a:chExt cx="2159286" cy="1402429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C482988-A0EF-F106-E852-5FDA389646EC}"/>
                  </a:ext>
                </a:extLst>
              </p:cNvPr>
              <p:cNvSpPr/>
              <p:nvPr/>
            </p:nvSpPr>
            <p:spPr>
              <a:xfrm>
                <a:off x="801384" y="3429000"/>
                <a:ext cx="2159286" cy="834775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3FD89FD9-8379-34A3-5956-BB01B51FEF51}"/>
                  </a:ext>
                </a:extLst>
              </p:cNvPr>
              <p:cNvCxnSpPr>
                <a:cxnSpLocks/>
                <a:endCxn id="51" idx="0"/>
              </p:cNvCxnSpPr>
              <p:nvPr/>
            </p:nvCxnSpPr>
            <p:spPr>
              <a:xfrm>
                <a:off x="1881027" y="2861346"/>
                <a:ext cx="0" cy="56765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D681B21-5FDC-1B42-BD5B-992052E6509F}"/>
                </a:ext>
              </a:extLst>
            </p:cNvPr>
            <p:cNvSpPr txBox="1"/>
            <p:nvPr/>
          </p:nvSpPr>
          <p:spPr>
            <a:xfrm>
              <a:off x="731545" y="2435141"/>
              <a:ext cx="22989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Rate of Energy Change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637666F-5A2A-4782-01A6-F950E0D93129}"/>
              </a:ext>
            </a:extLst>
          </p:cNvPr>
          <p:cNvGrpSpPr/>
          <p:nvPr/>
        </p:nvGrpSpPr>
        <p:grpSpPr>
          <a:xfrm>
            <a:off x="9870372" y="4543020"/>
            <a:ext cx="1223925" cy="1620579"/>
            <a:chOff x="1321715" y="2643196"/>
            <a:chExt cx="1223925" cy="1620579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F5C920D-23B4-CFF7-4BF2-E18557FFE8B6}"/>
                </a:ext>
              </a:extLst>
            </p:cNvPr>
            <p:cNvGrpSpPr/>
            <p:nvPr/>
          </p:nvGrpSpPr>
          <p:grpSpPr>
            <a:xfrm>
              <a:off x="1694679" y="3117462"/>
              <a:ext cx="477998" cy="1146313"/>
              <a:chOff x="1694679" y="3117462"/>
              <a:chExt cx="477998" cy="1146313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F88AEB2C-664D-1529-709C-2A7BEC7CA7F7}"/>
                  </a:ext>
                </a:extLst>
              </p:cNvPr>
              <p:cNvSpPr/>
              <p:nvPr/>
            </p:nvSpPr>
            <p:spPr>
              <a:xfrm>
                <a:off x="1694679" y="3792059"/>
                <a:ext cx="477998" cy="471716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BCC47A69-39EC-DB5C-DD55-FA9B6165B3CA}"/>
                  </a:ext>
                </a:extLst>
              </p:cNvPr>
              <p:cNvCxnSpPr>
                <a:cxnSpLocks/>
                <a:endCxn id="58" idx="0"/>
              </p:cNvCxnSpPr>
              <p:nvPr/>
            </p:nvCxnSpPr>
            <p:spPr>
              <a:xfrm>
                <a:off x="1933678" y="3117462"/>
                <a:ext cx="0" cy="67459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5CEB964-D92F-1981-753C-95E21F704EBA}"/>
                </a:ext>
              </a:extLst>
            </p:cNvPr>
            <p:cNvSpPr txBox="1"/>
            <p:nvPr/>
          </p:nvSpPr>
          <p:spPr>
            <a:xfrm>
              <a:off x="1321715" y="2643196"/>
              <a:ext cx="12239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Ext. Source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709B927-CD28-054F-D993-20B41CA88F90}"/>
              </a:ext>
            </a:extLst>
          </p:cNvPr>
          <p:cNvGrpSpPr/>
          <p:nvPr/>
        </p:nvGrpSpPr>
        <p:grpSpPr>
          <a:xfrm>
            <a:off x="4005454" y="4537322"/>
            <a:ext cx="5998882" cy="1823132"/>
            <a:chOff x="801384" y="2440643"/>
            <a:chExt cx="5998882" cy="1823132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24A978D4-ADBA-C039-5416-A309C6B805D2}"/>
                </a:ext>
              </a:extLst>
            </p:cNvPr>
            <p:cNvGrpSpPr/>
            <p:nvPr/>
          </p:nvGrpSpPr>
          <p:grpSpPr>
            <a:xfrm>
              <a:off x="801384" y="2811903"/>
              <a:ext cx="5998882" cy="1451872"/>
              <a:chOff x="801384" y="2811903"/>
              <a:chExt cx="5998882" cy="1451872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80B7DF83-C023-182A-1B4E-E9C0B4D3E2FE}"/>
                  </a:ext>
                </a:extLst>
              </p:cNvPr>
              <p:cNvSpPr/>
              <p:nvPr/>
            </p:nvSpPr>
            <p:spPr>
              <a:xfrm>
                <a:off x="801384" y="3429000"/>
                <a:ext cx="5998882" cy="834775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938A978B-2EC0-F7AB-A9E0-AF45CBB19D84}"/>
                  </a:ext>
                </a:extLst>
              </p:cNvPr>
              <p:cNvCxnSpPr>
                <a:cxnSpLocks/>
                <a:endCxn id="67" idx="0"/>
              </p:cNvCxnSpPr>
              <p:nvPr/>
            </p:nvCxnSpPr>
            <p:spPr>
              <a:xfrm>
                <a:off x="3800824" y="2811903"/>
                <a:ext cx="1" cy="61709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4690EF3-1C5E-7DBD-BCB7-95BFB6057731}"/>
                </a:ext>
              </a:extLst>
            </p:cNvPr>
            <p:cNvSpPr txBox="1"/>
            <p:nvPr/>
          </p:nvSpPr>
          <p:spPr>
            <a:xfrm>
              <a:off x="2130623" y="2440643"/>
              <a:ext cx="33404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Absorption and Thermal Emission</a:t>
              </a:r>
            </a:p>
          </p:txBody>
        </p:sp>
      </p:grpSp>
      <p:sp>
        <p:nvSpPr>
          <p:cNvPr id="72" name="Slide Number Placeholder 71">
            <a:extLst>
              <a:ext uri="{FF2B5EF4-FFF2-40B4-BE49-F238E27FC236}">
                <a16:creationId xmlns:a16="http://schemas.microsoft.com/office/drawing/2014/main" id="{B803B6F6-FA50-31D9-6A21-F407C8B4F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7859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70078-48AB-661F-1949-8F45B6371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Energy Density – IMC vs DPT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C59EB4-ADF0-DD36-D818-5F6D79D91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Content Placeholder 4" descr="A graph of a function&#10;&#10;Description automatically generated">
            <a:extLst>
              <a:ext uri="{FF2B5EF4-FFF2-40B4-BE49-F238E27FC236}">
                <a16:creationId xmlns:a16="http://schemas.microsoft.com/office/drawing/2014/main" id="{7C1FA9EB-3C0E-929C-07F0-53D6820D755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2393" y="2231198"/>
            <a:ext cx="4389120" cy="3767328"/>
          </a:xfrm>
          <a:prstGeom prst="rect">
            <a:avLst/>
          </a:prstGeom>
        </p:spPr>
      </p:pic>
      <p:pic>
        <p:nvPicPr>
          <p:cNvPr id="6" name="Content Placeholder 5" descr="A graph of a function&#10;&#10;Description automatically generated">
            <a:extLst>
              <a:ext uri="{FF2B5EF4-FFF2-40B4-BE49-F238E27FC236}">
                <a16:creationId xmlns:a16="http://schemas.microsoft.com/office/drawing/2014/main" id="{EDEAC2A6-BF59-E8F5-C42C-0EBD719A117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497848" y="2231197"/>
            <a:ext cx="4389120" cy="37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50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9B0F-005C-0F09-F98F-6753AF88F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Marshak Wave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3E833A-4EAB-A7FF-C99B-4D1B99153E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000" dirty="0"/>
                  <a:t>In the Marshak wave problem, a cold slab is initially placed with a surface source applied at the boundary. This surface source, located on the left boundary, maintains a constant temperature of 1.0 keV. </a:t>
                </a:r>
              </a:p>
              <a:p>
                <a:r>
                  <a:rPr lang="en-US" sz="2000" dirty="0"/>
                  <a:t>The slab has a thickness of 0.15 cm, with a nonlinear opacity given by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100</m:t>
                        </m:r>
                      </m:num>
                      <m:den>
                        <m:sSup>
                          <m:sSup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000" dirty="0"/>
                  <a:t> . </a:t>
                </a:r>
              </a:p>
              <a:p>
                <a:r>
                  <a:rPr lang="en-US" sz="2000" dirty="0"/>
                  <a:t>The material has a specific heat capacity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=0.3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jrk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g</m:t>
                        </m:r>
                        <m:r>
                          <a:rPr lang="en-US" sz="20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eV</m:t>
                        </m:r>
                      </m:den>
                    </m:f>
                  </m:oMath>
                </a14:m>
                <a:r>
                  <a:rPr lang="en-US" sz="2000" dirty="0"/>
                  <a:t> and a density of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=1.0 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g</m:t>
                        </m:r>
                      </m:num>
                      <m:den>
                        <m:sSup>
                          <m:sSup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sz="2000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cm</m:t>
                            </m:r>
                          </m:e>
                          <m:sup>
                            <m:r>
                              <a:rPr lang="en-US" sz="2000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  </m:t>
                    </m:r>
                  </m:oMath>
                </a14:m>
                <a:r>
                  <a:rPr lang="en-US" sz="2000" dirty="0"/>
                  <a:t> </a:t>
                </a:r>
              </a:p>
              <a:p>
                <a:r>
                  <a:rPr lang="en-US" sz="2000" dirty="0"/>
                  <a:t>Initially, the slab is set at a temperature of 0.01 keV. The problem was solved using a spatial discretization of </a:t>
                </a:r>
                <a:r>
                  <a:rPr lang="el-GR" sz="2000" dirty="0"/>
                  <a:t>Δ𝑥 = 0.0005 </a:t>
                </a:r>
                <a:r>
                  <a:rPr lang="en-US" sz="2000" dirty="0"/>
                  <a:t>cm. For the time-step </a:t>
                </a:r>
                <a:r>
                  <a:rPr lang="el-GR" sz="2000" dirty="0"/>
                  <a:t>Δ𝑡, </a:t>
                </a:r>
                <a:r>
                  <a:rPr lang="en-US" sz="2000" dirty="0"/>
                  <a:t>the initial value was set at 1 × 10−7 </a:t>
                </a:r>
                <a:r>
                  <a:rPr lang="en-US" sz="2000" dirty="0" err="1"/>
                  <a:t>sh</a:t>
                </a:r>
                <a:r>
                  <a:rPr lang="en-US" sz="2000" dirty="0"/>
                  <a:t>, gradually increasing to a maximum of 1 × 10−4 sh. 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3E833A-4EAB-A7FF-C99B-4D1B99153E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12" t="-1031" b="-134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778E3-DEE3-EE9D-821D-90FDA5518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494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D9E24-D21F-0909-2A7D-1913FDD9A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Temperature – IMC vs DPT</a:t>
            </a:r>
          </a:p>
        </p:txBody>
      </p:sp>
      <p:pic>
        <p:nvPicPr>
          <p:cNvPr id="6" name="Content Placeholder 5" descr="A graph of a function&#10;&#10;Description automatically generated">
            <a:extLst>
              <a:ext uri="{FF2B5EF4-FFF2-40B4-BE49-F238E27FC236}">
                <a16:creationId xmlns:a16="http://schemas.microsoft.com/office/drawing/2014/main" id="{5FB21820-CBC3-C007-87CE-7D19A8EE8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88112" y="1947329"/>
            <a:ext cx="4306374" cy="368141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F3406-10FD-9891-3BB7-78BA3FA38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Picture 7" descr="A graph of a function&#10;&#10;Description automatically generated">
            <a:extLst>
              <a:ext uri="{FF2B5EF4-FFF2-40B4-BE49-F238E27FC236}">
                <a16:creationId xmlns:a16="http://schemas.microsoft.com/office/drawing/2014/main" id="{5BC156E3-2597-519C-3CA2-4D8514DF1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106" y="1943710"/>
            <a:ext cx="4310608" cy="368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2218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CBD52-88E0-378C-7993-A8EF96EC2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Radiation Energy Density – IMC vs DPT</a:t>
            </a:r>
          </a:p>
        </p:txBody>
      </p:sp>
      <p:pic>
        <p:nvPicPr>
          <p:cNvPr id="6" name="Content Placeholder 5" descr="A graph of radiation&#10;&#10;Description automatically generated">
            <a:extLst>
              <a:ext uri="{FF2B5EF4-FFF2-40B4-BE49-F238E27FC236}">
                <a16:creationId xmlns:a16="http://schemas.microsoft.com/office/drawing/2014/main" id="{DE9322A9-6E3D-6685-DFED-D0D9AA67F8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59887" y="2275649"/>
            <a:ext cx="4421591" cy="368141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34986-8E2A-5447-76A0-1D73AB593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8" name="Picture 7" descr="A graph of a radiation&#10;&#10;Description automatically generated">
            <a:extLst>
              <a:ext uri="{FF2B5EF4-FFF2-40B4-BE49-F238E27FC236}">
                <a16:creationId xmlns:a16="http://schemas.microsoft.com/office/drawing/2014/main" id="{4C75B4D0-D7D8-9186-A647-D4AFAEB940B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207347" y="2275649"/>
            <a:ext cx="4425696" cy="368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4383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331F6-C225-BE9E-C2FA-94C6B9B06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Marshak Wave 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51E6F6-FDF9-2FC9-FD97-82886D4023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18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For the IMC solution, each time-step used 1 ×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 dirty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dirty="0" smtClean="0">
                            <a:effectLst/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1800" b="0" i="1" dirty="0" smtClean="0">
                            <a:effectLst/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sz="1800" dirty="0">
                    <a:effectLst/>
                    <a:latin typeface="Verdana" panose="020B0604030504040204" pitchFamily="34" charset="0"/>
                    <a:ea typeface="Verdana" panose="020B0604030504040204" pitchFamily="34" charset="0"/>
                    <a:cs typeface="Verdana" panose="020B0604030504040204" pitchFamily="34" charset="0"/>
                  </a:rPr>
                  <a:t> source particles. In the DPT solution, particle counts were configured with 𝑁𝑥 = 3, 𝑁𝜇 = 8, and 𝑁𝑡 = 1, resulting in 7204 source particles per time-step. The DPT solution, despite using about 14 times fewer source particles, achieves results that match the IMC solution with less noise. </a:t>
                </a:r>
              </a:p>
              <a:p>
                <a:endParaRPr lang="en-US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51E6F6-FDF9-2FC9-FD97-82886D4023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90" t="-6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0083A7-8686-AC40-DE51-CF0C2C27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2123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705A4-112B-E297-81D0-44181C11A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A33B9-F45D-8142-75DC-D25869C6C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working on a multigroup approach to solve another benchmark problem (Graziani multigroup slab problem).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832DA0-B105-D081-1A1C-94B43B8E7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562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7AAAB-D04C-CF8C-8029-36C292B6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Implicit Monte Carlo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E91B0-4A4C-1EEB-7398-9CE9B039E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Developed by Fleck and Cummings to provide a Monte Carlo solution to the linearized TRT equations.</a:t>
            </a:r>
          </a:p>
          <a:p>
            <a:r>
              <a:rPr lang="en-US" dirty="0"/>
              <a:t>The de-facto standard for radiative transfer transport solutions.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1CEAA-D409-C07D-AA02-2C845DB1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993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1D Gray Linearized TRT Equations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num>
                        <m:den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=−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𝑎𝑐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</m:d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𝐼𝑑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sub>
                          </m:sSub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000" b="0" dirty="0"/>
              </a:p>
              <a:p>
                <a:pPr marL="0" indent="0">
                  <a:buNone/>
                </a:pPr>
                <a:endParaRPr lang="en-US" sz="20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𝑈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num>
                        <m:den>
                          <m: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𝑎𝑐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= </m:t>
                      </m:r>
                      <m:nary>
                        <m:naryPr>
                          <m:limLoc m:val="undOvr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𝐼𝑑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9897" b="-89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7F40713-2BC1-BCE6-3A0D-8C2044A2E630}"/>
                  </a:ext>
                </a:extLst>
              </p:cNvPr>
              <p:cNvSpPr txBox="1"/>
              <p:nvPr/>
            </p:nvSpPr>
            <p:spPr>
              <a:xfrm>
                <a:off x="912978" y="4826675"/>
                <a:ext cx="9831222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a </a:t>
                </a:r>
                <a:r>
                  <a:rPr lang="en-US" dirty="0"/>
                  <a:t>= radiation constant</a:t>
                </a:r>
              </a:p>
              <a:p>
                <a:r>
                  <a:rPr lang="en-US" i="1" dirty="0"/>
                  <a:t>c </a:t>
                </a:r>
                <a:r>
                  <a:rPr lang="en-US" dirty="0"/>
                  <a:t>= speed of light</a:t>
                </a:r>
              </a:p>
              <a:p>
                <a:r>
                  <a:rPr lang="en-US" i="1" dirty="0"/>
                  <a:t>f </a:t>
                </a:r>
                <a:r>
                  <a:rPr lang="en-US" dirty="0"/>
                  <a:t>= Fleck factor - introduces absorption probability upon collision and (1- </a:t>
                </a:r>
                <a:r>
                  <a:rPr lang="en-US" i="1" dirty="0"/>
                  <a:t>f</a:t>
                </a:r>
                <a:r>
                  <a:rPr lang="en-US" dirty="0"/>
                  <a:t>) is the effective scattering probability.</a:t>
                </a:r>
                <a:r>
                  <a:rPr lang="en-US" i="1" dirty="0"/>
                  <a:t> </a:t>
                </a:r>
                <a:endParaRPr lang="en-US" dirty="0"/>
              </a:p>
              <a:p>
                <a:r>
                  <a:rPr lang="en-US" i="1" dirty="0"/>
                  <a:t>T </a:t>
                </a:r>
                <a:r>
                  <a:rPr lang="en-US" dirty="0"/>
                  <a:t>= material temperature</a:t>
                </a:r>
              </a:p>
              <a:p>
                <a:r>
                  <a:rPr lang="en-US" i="1" dirty="0"/>
                  <a:t>I </a:t>
                </a:r>
                <a:r>
                  <a:rPr lang="en-US" dirty="0"/>
                  <a:t>= specific intensity –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h𝑣𝑐𝑁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𝑐𝑁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i="1" dirty="0"/>
                  <a:t> = </a:t>
                </a:r>
                <a:r>
                  <a:rPr lang="en-US" dirty="0"/>
                  <a:t>“energy x angular flux” in neutronics terms.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7F40713-2BC1-BCE6-3A0D-8C2044A2E6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2978" y="4826675"/>
                <a:ext cx="9831222" cy="1754326"/>
              </a:xfrm>
              <a:prstGeom prst="rect">
                <a:avLst/>
              </a:prstGeom>
              <a:blipFill>
                <a:blip r:embed="rId3"/>
                <a:stretch>
                  <a:fillRect l="-645" t="-2158" b="-50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5CB927-FD07-0C0C-68AA-70718B98E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234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D6AE5-59F8-AFE7-0127-527AF8396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want to do deterministic transport?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57FB2E-90C9-2FBE-B5E8-891793B95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980" y="2709106"/>
            <a:ext cx="5374804" cy="3682206"/>
          </a:xfrm>
        </p:spPr>
        <p:txBody>
          <a:bodyPr/>
          <a:lstStyle/>
          <a:p>
            <a:r>
              <a:rPr lang="en-US" dirty="0"/>
              <a:t>Multiphysics codes solve the radiation and fluids separately. </a:t>
            </a:r>
          </a:p>
          <a:p>
            <a:r>
              <a:rPr lang="en-US" dirty="0"/>
              <a:t>Noise can seed hydrodynamic instabilities.  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5550E8CD-2D9E-7566-0751-71F157237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8758" y="2589088"/>
            <a:ext cx="5880067" cy="409948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2D0E44-3AFB-4A64-7B0F-0DE9DD824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84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59DEF-1FF2-40E9-FA13-0A989FE69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212FB-BB0A-CE81-518D-DE9B3D9FE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 Monte Carlo code (particles, tallies, weights) that doesn’t use random numbers.</a:t>
            </a:r>
          </a:p>
          <a:p>
            <a:endParaRPr lang="en-US" dirty="0"/>
          </a:p>
          <a:p>
            <a:r>
              <a:rPr lang="en-US" dirty="0"/>
              <a:t>RNs get used in sourcing, scattering, and population control.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EC73A9-8E12-6828-8909-A015533AD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76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9FE1A-DEAD-E78E-063C-BFCFAB8BD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04F15-6E0F-964B-CC27-1185E557F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IMC, particles our sourced uniformly and continuously in the phase space. For a surface-source, the angular distribution is not uniform though.</a:t>
            </a:r>
          </a:p>
          <a:p>
            <a:r>
              <a:rPr lang="en-US" dirty="0"/>
              <a:t>In DPT, we will have to use uniform discrete values that span the same PDFs as in IMC.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178DB-4453-70B8-3AFE-9ED3B4A3D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304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E47E3-1BE1-D1DE-8B2E-A285747D4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Body-Source Particles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5E609F-3230-8320-913E-349EA64DEA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sz="2400" dirty="0"/>
                  <a:t>Assume a zone spans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400" dirty="0"/>
                  <a:t>, where </a:t>
                </a:r>
                <a:r>
                  <a:rPr lang="en-US" sz="2400" i="1" dirty="0"/>
                  <a:t>n</a:t>
                </a:r>
                <a:r>
                  <a:rPr lang="en-US" sz="2400" dirty="0"/>
                  <a:t> is the zone index. </a:t>
                </a:r>
              </a:p>
              <a:p>
                <a:r>
                  <a:rPr lang="en-US" sz="2400" dirty="0"/>
                  <a:t>Assume a time-step spans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sz="2400" dirty="0"/>
                  <a:t>, where m is the time-step index.</a:t>
                </a:r>
              </a:p>
              <a:p>
                <a:r>
                  <a:rPr lang="en-US" sz="2400" dirty="0"/>
                  <a:t>We will emit at these discrete values: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+(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)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/>
                  <a:t>, with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∈[0,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−1]</m:t>
                    </m:r>
                  </m:oMath>
                </a14:m>
                <a:endParaRPr lang="en-US" sz="24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=−1+(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)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/>
                  <a:t>, with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j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∈[0,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−1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24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+(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)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/>
                  <a:t>, with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∈[0,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−1]</m:t>
                    </m:r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F5E609F-3230-8320-913E-349EA64DEA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57" t="-1375" r="-1591" b="-37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5EFC85-D9B2-3C35-12AA-FCC064D16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542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D6AC4-F888-5239-EF4C-06B285D18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5F08B-DA75-E6E3-515F-8D2E3FC5B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We show the distribution of emitted particles in space and angle in a unit cell.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CB043-EB7A-DC70-0152-BE10F8B80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F06186-681F-7246-9274-0E5FA005C98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Content Placeholder 5" descr="A screenshot of a graph&#10;&#10;Description automatically generated">
            <a:extLst>
              <a:ext uri="{FF2B5EF4-FFF2-40B4-BE49-F238E27FC236}">
                <a16:creationId xmlns:a16="http://schemas.microsoft.com/office/drawing/2014/main" id="{B180ADA0-D032-44A4-AB81-21F448676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518" y="2901564"/>
            <a:ext cx="9167787" cy="381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88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regonstate_coe_2_nse(1)" id="{71124F3D-59A0-3543-A41D-25EF5F0172C4}" vid="{4BFEB081-2F00-604F-8CA6-5625107C4E8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1560</TotalTime>
  <Words>1135</Words>
  <Application>Microsoft Macintosh PowerPoint</Application>
  <PresentationFormat>Custom</PresentationFormat>
  <Paragraphs>117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Aptos</vt:lpstr>
      <vt:lpstr>Arial</vt:lpstr>
      <vt:lpstr>Calibri</vt:lpstr>
      <vt:lpstr>Cambria Math</vt:lpstr>
      <vt:lpstr>Impact</vt:lpstr>
      <vt:lpstr>Verdana</vt:lpstr>
      <vt:lpstr>Office Theme</vt:lpstr>
      <vt:lpstr>Deterministic Particle Transport for Thermal Radiative Transfer</vt:lpstr>
      <vt:lpstr>Some basics on TRT</vt:lpstr>
      <vt:lpstr>Implicit Monte Carlo</vt:lpstr>
      <vt:lpstr>The 1D Gray Linearized TRT Equations</vt:lpstr>
      <vt:lpstr>Why do we want to do deterministic transport?</vt:lpstr>
      <vt:lpstr>Our goal</vt:lpstr>
      <vt:lpstr>Sourcing</vt:lpstr>
      <vt:lpstr>Body-Source Particles</vt:lpstr>
      <vt:lpstr>Sourcing</vt:lpstr>
      <vt:lpstr>Surface Source Particles</vt:lpstr>
      <vt:lpstr>Population Control</vt:lpstr>
      <vt:lpstr>A note on Implicit Capture</vt:lpstr>
      <vt:lpstr> A note on Implicit Capture</vt:lpstr>
      <vt:lpstr>IMC Scattering</vt:lpstr>
      <vt:lpstr>Implicit Scattering</vt:lpstr>
      <vt:lpstr>Implicit Scattering</vt:lpstr>
      <vt:lpstr>Numerical Results</vt:lpstr>
      <vt:lpstr>Su-Olson Benchmark</vt:lpstr>
      <vt:lpstr>Radiation Energy Density – IMC vs DPT</vt:lpstr>
      <vt:lpstr>Material Energy Density – IMC vs DPT</vt:lpstr>
      <vt:lpstr>Marshak Wave Problem</vt:lpstr>
      <vt:lpstr>Material Temperature – IMC vs DPT</vt:lpstr>
      <vt:lpstr>Radiation Energy Density – IMC vs DPT</vt:lpstr>
      <vt:lpstr>Marshak Wave Results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Deterministic Particle Transport for Thermal Radiative Transfer</dc:title>
  <dc:creator>Estrada, Benjamin</dc:creator>
  <cp:lastModifiedBy>Estrada, Benjamin</cp:lastModifiedBy>
  <cp:revision>5</cp:revision>
  <dcterms:created xsi:type="dcterms:W3CDTF">2025-02-12T01:41:53Z</dcterms:created>
  <dcterms:modified xsi:type="dcterms:W3CDTF">2025-02-26T21:08:47Z</dcterms:modified>
</cp:coreProperties>
</file>

<file path=docProps/thumbnail.jpeg>
</file>